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58" r:id="rId6"/>
    <p:sldId id="261" r:id="rId7"/>
    <p:sldId id="260" r:id="rId8"/>
    <p:sldId id="263" r:id="rId9"/>
    <p:sldId id="264" r:id="rId10"/>
    <p:sldId id="268" r:id="rId11"/>
    <p:sldId id="265" r:id="rId12"/>
    <p:sldId id="266" r:id="rId13"/>
    <p:sldId id="269" r:id="rId14"/>
    <p:sldId id="270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>
      <p:cViewPr varScale="1">
        <p:scale>
          <a:sx n="85" d="100"/>
          <a:sy n="85" d="100"/>
        </p:scale>
        <p:origin x="379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76136781076809"/>
          <c:y val="0.10185185185185185"/>
          <c:w val="0.70691625007320336"/>
          <c:h val="0.62725984991566597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Blad1!$B$4:$B$5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xVal>
          <c:yVal>
            <c:numRef>
              <c:f>Blad1!$C$4:$C$5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64763072"/>
        <c:axId val="-64762528"/>
      </c:scatterChart>
      <c:valAx>
        <c:axId val="-64763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u(cm)</a:t>
                </a:r>
              </a:p>
            </c:rich>
          </c:tx>
          <c:layout>
            <c:manualLayout>
              <c:xMode val="edge"/>
              <c:yMode val="edge"/>
              <c:x val="0.76766116710056287"/>
              <c:y val="0.888560993222975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64762528"/>
        <c:crosses val="autoZero"/>
        <c:crossBetween val="midCat"/>
      </c:valAx>
      <c:valAx>
        <c:axId val="-6476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F(N)</a:t>
                </a:r>
              </a:p>
            </c:rich>
          </c:tx>
          <c:layout>
            <c:manualLayout>
              <c:xMode val="edge"/>
              <c:yMode val="edge"/>
              <c:x val="4.6489700957765674E-2"/>
              <c:y val="0.111092769995253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64763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2A49AD-7387-4F3C-9111-AFC1A353B08B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Energie en beweging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6: Natuurkunde Overal (vwo 4)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14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err="1" smtClean="0"/>
              <a:t>E</a:t>
            </a:r>
            <a:r>
              <a:rPr lang="nl-NL" baseline="-25000" dirty="0" err="1" smtClean="0"/>
              <a:t>z</a:t>
            </a:r>
            <a:r>
              <a:rPr lang="nl-NL" dirty="0" smtClean="0"/>
              <a:t> = 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7286600" cy="4389120"/>
          </a:xfrm>
        </p:spPr>
        <p:txBody>
          <a:bodyPr/>
          <a:lstStyle/>
          <a:p>
            <a:r>
              <a:rPr lang="nl-NL" i="1" dirty="0" smtClean="0"/>
              <a:t>h</a:t>
            </a:r>
            <a:r>
              <a:rPr lang="nl-NL" dirty="0" smtClean="0"/>
              <a:t> = 0 m is een keuze!</a:t>
            </a:r>
            <a:endParaRPr lang="nl-NL" dirty="0"/>
          </a:p>
          <a:p>
            <a:r>
              <a:rPr lang="nl-NL" dirty="0" smtClean="0"/>
              <a:t>meestal is het laagste punt de handigste keuze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28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bewegingsenergie of kinetische energie </a:t>
            </a:r>
            <a:r>
              <a:rPr lang="nl-NL" i="1" dirty="0" smtClean="0"/>
              <a:t>E</a:t>
            </a:r>
            <a:r>
              <a:rPr lang="nl-NL" baseline="-25000" dirty="0" smtClean="0"/>
              <a:t>k</a:t>
            </a:r>
            <a:endParaRPr lang="nl-NL" baseline="-2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auto rijdt 2x zo snel maar remt met dezelfde kracht. Wat gebeurt er met de …</a:t>
            </a:r>
          </a:p>
          <a:p>
            <a:pPr lvl="1"/>
            <a:r>
              <a:rPr lang="nl-NL" i="1" dirty="0" err="1" smtClean="0"/>
              <a:t>remtijd</a:t>
            </a:r>
            <a:r>
              <a:rPr lang="nl-NL" dirty="0" smtClean="0"/>
              <a:t> wordt ….. x zo groot</a:t>
            </a:r>
          </a:p>
          <a:p>
            <a:pPr lvl="1"/>
            <a:r>
              <a:rPr lang="nl-NL" i="1" dirty="0" smtClean="0"/>
              <a:t>gemiddelde snelheid</a:t>
            </a:r>
            <a:r>
              <a:rPr lang="nl-NL" dirty="0" smtClean="0"/>
              <a:t> tijdens het remmen wordt ….. x zo groot</a:t>
            </a:r>
          </a:p>
          <a:p>
            <a:pPr lvl="1"/>
            <a:r>
              <a:rPr lang="nl-NL" dirty="0" smtClean="0"/>
              <a:t>afgelegde </a:t>
            </a:r>
            <a:r>
              <a:rPr lang="nl-NL" i="1" dirty="0" smtClean="0"/>
              <a:t>afstand</a:t>
            </a:r>
            <a:r>
              <a:rPr lang="nl-NL" dirty="0" smtClean="0"/>
              <a:t> tijdens het remmen wordt dus ….. x zo groot</a:t>
            </a:r>
          </a:p>
          <a:p>
            <a:pPr lvl="1"/>
            <a:r>
              <a:rPr lang="nl-NL" dirty="0" smtClean="0"/>
              <a:t>de </a:t>
            </a:r>
            <a:r>
              <a:rPr lang="nl-NL" i="1" dirty="0" smtClean="0"/>
              <a:t>arbeid</a:t>
            </a:r>
            <a:r>
              <a:rPr lang="nl-NL" dirty="0" smtClean="0"/>
              <a:t> geleverd door </a:t>
            </a:r>
            <a:r>
              <a:rPr lang="nl-NL" smtClean="0"/>
              <a:t>de remmen wordt </a:t>
            </a:r>
            <a:r>
              <a:rPr lang="nl-NL" dirty="0" smtClean="0"/>
              <a:t>dus …… x zo groot</a:t>
            </a:r>
          </a:p>
          <a:p>
            <a:pPr lvl="1"/>
            <a:endParaRPr lang="nl-NL" dirty="0"/>
          </a:p>
          <a:p>
            <a:r>
              <a:rPr lang="nl-NL" b="0" dirty="0" smtClean="0"/>
              <a:t>Een auto die 2x zo </a:t>
            </a:r>
            <a:r>
              <a:rPr lang="nl-NL" dirty="0" smtClean="0"/>
              <a:t>snel rijdt heeft 4x zoveel bewegingsenergie</a:t>
            </a:r>
          </a:p>
          <a:p>
            <a:r>
              <a:rPr lang="nl-NL" i="1" dirty="0" smtClean="0"/>
              <a:t>E</a:t>
            </a:r>
            <a:r>
              <a:rPr lang="nl-NL" baseline="-25000" dirty="0" smtClean="0"/>
              <a:t>k</a:t>
            </a:r>
            <a:r>
              <a:rPr lang="nl-NL" dirty="0" smtClean="0"/>
              <a:t> is dus evenredig met het kwadraat van de snelheid</a:t>
            </a:r>
            <a:endParaRPr lang="nl-NL" b="0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4686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nl-NL" dirty="0" smtClean="0"/>
              </a:p>
              <a:p>
                <a:r>
                  <a:rPr lang="nl-NL" dirty="0"/>
                  <a:t>Formule voor de kinetische energie is</a:t>
                </a:r>
              </a:p>
              <a:p>
                <a:pPr marL="80645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nl-N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box>
                      <m:r>
                        <a:rPr lang="nl-NL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55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Veerenergie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v</a:t>
            </a:r>
            <a:endParaRPr lang="nl-NL" baseline="-2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6278488" cy="438912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Voor het uitrekken van een veer moet je arbeid verrichten. Die arbeid wordt daarna opgeslagen als veerenergie</a:t>
            </a:r>
          </a:p>
          <a:p>
            <a:r>
              <a:rPr lang="nl-NL" dirty="0" smtClean="0"/>
              <a:t>Arbeid is de oppervlakte onder de (</a:t>
            </a:r>
            <a:r>
              <a:rPr lang="nl-NL" dirty="0" err="1" smtClean="0"/>
              <a:t>F,s</a:t>
            </a:r>
            <a:r>
              <a:rPr lang="nl-NL" dirty="0" smtClean="0"/>
              <a:t>)-grafiek</a:t>
            </a:r>
          </a:p>
          <a:p>
            <a:endParaRPr lang="nl-NL" dirty="0"/>
          </a:p>
          <a:p>
            <a:r>
              <a:rPr lang="nl-NL" dirty="0" smtClean="0"/>
              <a:t>Hoeveel arbeid moet je leveren om de veer </a:t>
            </a:r>
            <a:r>
              <a:rPr lang="nl-NL" dirty="0"/>
              <a:t>5</a:t>
            </a:r>
            <a:r>
              <a:rPr lang="nl-NL" i="1" dirty="0" smtClean="0"/>
              <a:t> </a:t>
            </a:r>
            <a:r>
              <a:rPr lang="nl-NL" dirty="0" smtClean="0"/>
              <a:t>cm uit te rekken?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i="1" dirty="0" smtClean="0"/>
              <a:t>W</a:t>
            </a:r>
            <a:r>
              <a:rPr lang="nl-NL" dirty="0" smtClean="0"/>
              <a:t> = ½ </a:t>
            </a:r>
            <a:r>
              <a:rPr lang="nl-NL" dirty="0"/>
              <a:t> </a:t>
            </a:r>
            <a:r>
              <a:rPr lang="nl-NL" dirty="0" smtClean="0"/>
              <a:t>20 ∙ 0,05 = 0,50 J</a:t>
            </a:r>
            <a:endParaRPr lang="nl-NL" dirty="0"/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568455"/>
              </p:ext>
            </p:extLst>
          </p:nvPr>
        </p:nvGraphicFramePr>
        <p:xfrm>
          <a:off x="7464152" y="1628800"/>
          <a:ext cx="375666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54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de uitrekking van de veer geldt: </a:t>
            </a:r>
            <a:r>
              <a:rPr lang="nl-NL" i="1" dirty="0" smtClean="0"/>
              <a:t>F</a:t>
            </a:r>
            <a:r>
              <a:rPr lang="nl-NL" dirty="0" smtClean="0"/>
              <a:t> = </a:t>
            </a:r>
            <a:r>
              <a:rPr lang="nl-NL" i="1" dirty="0" smtClean="0"/>
              <a:t>C</a:t>
            </a:r>
            <a:r>
              <a:rPr lang="nl-NL" dirty="0"/>
              <a:t> ∙ </a:t>
            </a:r>
            <a:r>
              <a:rPr lang="nl-NL" i="1" dirty="0" smtClean="0"/>
              <a:t>u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Voor de arbeid geldt (oppervlakte driehoek): </a:t>
            </a:r>
          </a:p>
          <a:p>
            <a:endParaRPr lang="nl-NL" i="1" dirty="0"/>
          </a:p>
          <a:p>
            <a:r>
              <a:rPr lang="nl-NL" i="1" dirty="0" smtClean="0"/>
              <a:t>W</a:t>
            </a:r>
            <a:r>
              <a:rPr lang="nl-NL" dirty="0" smtClean="0"/>
              <a:t> </a:t>
            </a:r>
            <a:r>
              <a:rPr lang="nl-NL" smtClean="0"/>
              <a:t>= ½ </a:t>
            </a:r>
            <a:r>
              <a:rPr lang="nl-NL" i="1" smtClean="0"/>
              <a:t>F</a:t>
            </a:r>
            <a:r>
              <a:rPr lang="nl-NL" smtClean="0"/>
              <a:t> </a:t>
            </a:r>
            <a:r>
              <a:rPr lang="nl-NL" dirty="0"/>
              <a:t>∙ </a:t>
            </a:r>
            <a:r>
              <a:rPr lang="nl-NL" i="1" dirty="0" smtClean="0"/>
              <a:t>s</a:t>
            </a:r>
            <a:r>
              <a:rPr lang="nl-NL" dirty="0" smtClean="0"/>
              <a:t> </a:t>
            </a:r>
            <a:r>
              <a:rPr lang="nl-NL" smtClean="0"/>
              <a:t>=  </a:t>
            </a:r>
            <a:r>
              <a:rPr lang="nl-NL"/>
              <a:t>½ </a:t>
            </a:r>
            <a:r>
              <a:rPr lang="nl-NL" smtClean="0"/>
              <a:t> (</a:t>
            </a:r>
            <a:r>
              <a:rPr lang="nl-NL" i="1" smtClean="0"/>
              <a:t>C</a:t>
            </a:r>
            <a:r>
              <a:rPr lang="nl-NL" smtClean="0"/>
              <a:t> </a:t>
            </a:r>
            <a:r>
              <a:rPr lang="nl-NL" dirty="0"/>
              <a:t>∙ </a:t>
            </a:r>
            <a:r>
              <a:rPr lang="nl-NL" i="1" dirty="0" smtClean="0"/>
              <a:t>u</a:t>
            </a:r>
            <a:r>
              <a:rPr lang="nl-NL" dirty="0" smtClean="0"/>
              <a:t> ) ∙ </a:t>
            </a:r>
            <a:r>
              <a:rPr lang="nl-NL" i="1" dirty="0" smtClean="0"/>
              <a:t>u</a:t>
            </a:r>
            <a:r>
              <a:rPr lang="nl-NL" dirty="0" smtClean="0"/>
              <a:t> = </a:t>
            </a:r>
            <a:r>
              <a:rPr lang="nl-NL" dirty="0"/>
              <a:t>½ </a:t>
            </a:r>
            <a:r>
              <a:rPr lang="nl-NL" i="1" dirty="0"/>
              <a:t>C</a:t>
            </a:r>
            <a:r>
              <a:rPr lang="nl-NL" dirty="0"/>
              <a:t> ∙ </a:t>
            </a:r>
            <a:r>
              <a:rPr lang="nl-NL" i="1" dirty="0" smtClean="0"/>
              <a:t>u</a:t>
            </a:r>
            <a:r>
              <a:rPr lang="nl-NL" baseline="30000" dirty="0" smtClean="0"/>
              <a:t>2</a:t>
            </a:r>
            <a:endParaRPr lang="nl-NL" baseline="30000" dirty="0"/>
          </a:p>
          <a:p>
            <a:endParaRPr lang="nl-NL" dirty="0"/>
          </a:p>
          <a:p>
            <a:r>
              <a:rPr lang="nl-NL" dirty="0" smtClean="0"/>
              <a:t>Voor de opgeslagen veerenergie geldt dus ook: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v</a:t>
            </a:r>
            <a:r>
              <a:rPr lang="nl-NL" dirty="0" smtClean="0"/>
              <a:t> = </a:t>
            </a:r>
            <a:r>
              <a:rPr lang="nl-NL" dirty="0"/>
              <a:t>½ </a:t>
            </a:r>
            <a:r>
              <a:rPr lang="nl-NL" i="1" dirty="0"/>
              <a:t>C</a:t>
            </a:r>
            <a:r>
              <a:rPr lang="nl-NL" dirty="0"/>
              <a:t> ∙ </a:t>
            </a:r>
            <a:r>
              <a:rPr lang="nl-NL" i="1" dirty="0"/>
              <a:t>u</a:t>
            </a:r>
            <a:r>
              <a:rPr lang="nl-NL" baseline="30000" dirty="0"/>
              <a:t>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52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maken </a:t>
            </a:r>
            <a:r>
              <a:rPr lang="nl-NL" dirty="0"/>
              <a:t>15, 16, </a:t>
            </a:r>
            <a:r>
              <a:rPr lang="nl-NL" dirty="0" smtClean="0"/>
              <a:t>17, </a:t>
            </a:r>
            <a:r>
              <a:rPr lang="nl-NL" dirty="0"/>
              <a:t>20, 21, 22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417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Toepassen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Onderscheid 2 gevallen</a:t>
            </a:r>
          </a:p>
          <a:p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Er werken geen externe krachten zoals spierkracht, wrijvingskracht, ... . Zwaartekracht en veerkracht mogen wel. Volgens de </a:t>
            </a:r>
            <a:r>
              <a:rPr lang="nl-NL" i="1" dirty="0" smtClean="0"/>
              <a:t>wet van behoud van energie</a:t>
            </a:r>
            <a:r>
              <a:rPr lang="nl-NL" dirty="0" smtClean="0"/>
              <a:t> blijft de hoeveelheid energie dan constant.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Er werken wel externe krachten de totale hoeveel energie neemt toe of af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81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52704"/>
          </a:xfrm>
        </p:spPr>
        <p:txBody>
          <a:bodyPr/>
          <a:lstStyle/>
          <a:p>
            <a:r>
              <a:rPr lang="nl-NL" dirty="0" smtClean="0"/>
              <a:t>Situatie 1: geen externe krachten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7646640" cy="4389120"/>
          </a:xfrm>
        </p:spPr>
        <p:txBody>
          <a:bodyPr/>
          <a:lstStyle/>
          <a:p>
            <a:r>
              <a:rPr lang="nl-NL" dirty="0" smtClean="0"/>
              <a:t>gebruik: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tot,A</a:t>
            </a:r>
            <a:r>
              <a:rPr lang="nl-NL" dirty="0" smtClean="0"/>
              <a:t> =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tot,B</a:t>
            </a:r>
            <a:endParaRPr lang="nl-NL" baseline="-25000" dirty="0"/>
          </a:p>
          <a:p>
            <a:r>
              <a:rPr lang="nl-NL" dirty="0" smtClean="0"/>
              <a:t>Welke energievormen heb je in A?</a:t>
            </a:r>
          </a:p>
          <a:p>
            <a:r>
              <a:rPr lang="nl-NL" dirty="0" smtClean="0"/>
              <a:t>alleen zwaarte-energie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z,A</a:t>
            </a:r>
            <a:r>
              <a:rPr lang="nl-NL" dirty="0" smtClean="0"/>
              <a:t> = </a:t>
            </a:r>
            <a:r>
              <a:rPr lang="nl-NL" i="1" dirty="0" smtClean="0"/>
              <a:t>m ∙ g </a:t>
            </a:r>
            <a:r>
              <a:rPr lang="nl-NL" i="1" dirty="0"/>
              <a:t>∙ </a:t>
            </a:r>
            <a:r>
              <a:rPr lang="nl-NL" i="1" dirty="0" smtClean="0"/>
              <a:t>h</a:t>
            </a:r>
            <a:endParaRPr lang="nl-NL" i="1" dirty="0"/>
          </a:p>
          <a:p>
            <a:endParaRPr lang="nl-NL" dirty="0" smtClean="0"/>
          </a:p>
          <a:p>
            <a:r>
              <a:rPr lang="nl-NL" dirty="0" smtClean="0"/>
              <a:t>Welke energievormen heb je B?</a:t>
            </a:r>
          </a:p>
          <a:p>
            <a:r>
              <a:rPr lang="nl-NL" dirty="0" smtClean="0"/>
              <a:t>alleen kinetische energie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k,B</a:t>
            </a:r>
            <a:r>
              <a:rPr lang="nl-NL" dirty="0"/>
              <a:t> </a:t>
            </a:r>
            <a:r>
              <a:rPr lang="nl-NL" dirty="0" smtClean="0"/>
              <a:t>= ½ </a:t>
            </a:r>
            <a:r>
              <a:rPr lang="nl-NL" i="1" dirty="0" smtClean="0"/>
              <a:t>m</a:t>
            </a:r>
            <a:r>
              <a:rPr lang="nl-NL" dirty="0"/>
              <a:t> </a:t>
            </a:r>
            <a:r>
              <a:rPr lang="nl-NL" dirty="0" smtClean="0"/>
              <a:t>∙ </a:t>
            </a:r>
            <a:r>
              <a:rPr lang="nl-NL" i="1" dirty="0" smtClean="0"/>
              <a:t>v</a:t>
            </a:r>
            <a:r>
              <a:rPr lang="nl-NL" baseline="30000" dirty="0" smtClean="0"/>
              <a:t>2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dus: </a:t>
            </a:r>
            <a:r>
              <a:rPr lang="nl-NL" i="1" dirty="0" err="1"/>
              <a:t>E</a:t>
            </a:r>
            <a:r>
              <a:rPr lang="nl-NL" baseline="-25000" dirty="0" err="1"/>
              <a:t>tot,A</a:t>
            </a:r>
            <a:r>
              <a:rPr lang="nl-NL" dirty="0"/>
              <a:t> =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tot,B</a:t>
            </a:r>
            <a:r>
              <a:rPr lang="nl-NL" baseline="30000" dirty="0" smtClean="0"/>
              <a:t>   </a:t>
            </a:r>
            <a:r>
              <a:rPr lang="nl-NL" dirty="0" smtClean="0">
                <a:sym typeface="Wingdings" panose="05000000000000000000" pitchFamily="2" charset="2"/>
              </a:rPr>
              <a:t>   </a:t>
            </a:r>
            <a:r>
              <a:rPr lang="nl-NL" i="1" strike="sngStrike" dirty="0"/>
              <a:t>m</a:t>
            </a:r>
            <a:r>
              <a:rPr lang="nl-NL" i="1" dirty="0"/>
              <a:t> ∙ g ∙ </a:t>
            </a:r>
            <a:r>
              <a:rPr lang="nl-NL" i="1" dirty="0" smtClean="0"/>
              <a:t>h = </a:t>
            </a:r>
            <a:r>
              <a:rPr lang="nl-NL" dirty="0"/>
              <a:t>½ </a:t>
            </a:r>
            <a:r>
              <a:rPr lang="nl-NL" i="1" strike="sngStrike" dirty="0"/>
              <a:t>m</a:t>
            </a:r>
            <a:r>
              <a:rPr lang="nl-NL" dirty="0"/>
              <a:t> ∙ </a:t>
            </a:r>
            <a:r>
              <a:rPr lang="nl-NL" i="1" dirty="0"/>
              <a:t>v</a:t>
            </a:r>
            <a:r>
              <a:rPr lang="nl-NL" baseline="30000" dirty="0"/>
              <a:t>2</a:t>
            </a:r>
            <a:endParaRPr lang="nl-NL" dirty="0"/>
          </a:p>
          <a:p>
            <a:r>
              <a:rPr lang="nl-NL" dirty="0" smtClean="0"/>
              <a:t>als bv.  </a:t>
            </a:r>
            <a:r>
              <a:rPr lang="nl-NL" i="1" dirty="0" smtClean="0"/>
              <a:t>h</a:t>
            </a:r>
            <a:r>
              <a:rPr lang="nl-NL" dirty="0" smtClean="0"/>
              <a:t> = 5 m   </a:t>
            </a:r>
            <a:r>
              <a:rPr lang="nl-NL" dirty="0" smtClean="0">
                <a:sym typeface="Wingdings" panose="05000000000000000000" pitchFamily="2" charset="2"/>
              </a:rPr>
              <a:t>   9,8</a:t>
            </a:r>
            <a:r>
              <a:rPr lang="nl-NL" dirty="0" smtClean="0"/>
              <a:t> </a:t>
            </a:r>
            <a:r>
              <a:rPr lang="nl-NL" dirty="0"/>
              <a:t>∙ </a:t>
            </a:r>
            <a:r>
              <a:rPr lang="nl-NL" dirty="0" smtClean="0"/>
              <a:t>5 = </a:t>
            </a:r>
            <a:r>
              <a:rPr lang="nl-NL" dirty="0"/>
              <a:t>½ </a:t>
            </a:r>
            <a:r>
              <a:rPr lang="nl-NL" i="1" dirty="0" smtClean="0"/>
              <a:t>v</a:t>
            </a:r>
            <a:r>
              <a:rPr lang="nl-NL" baseline="30000" dirty="0" smtClean="0"/>
              <a:t>2   </a:t>
            </a:r>
            <a:r>
              <a:rPr lang="nl-NL" dirty="0" smtClean="0">
                <a:sym typeface="Wingdings" panose="05000000000000000000" pitchFamily="2" charset="2"/>
              </a:rPr>
              <a:t> v = 9,9 m/s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5" descr="b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2348880"/>
            <a:ext cx="25463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3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situatie 2: wel externe krachten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Door de arbeid van de krachten neemt de energie toe of af.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Werkwijze:   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k,A</a:t>
            </a:r>
            <a:r>
              <a:rPr lang="nl-NL" dirty="0"/>
              <a:t> </a:t>
            </a:r>
            <a:r>
              <a:rPr lang="nl-NL" dirty="0" smtClean="0"/>
              <a:t>+ </a:t>
            </a:r>
            <a:r>
              <a:rPr lang="nl-NL" i="1" dirty="0" err="1" smtClean="0"/>
              <a:t>W</a:t>
            </a:r>
            <a:r>
              <a:rPr lang="nl-NL" baseline="-25000" dirty="0" err="1" smtClean="0"/>
              <a:t>som</a:t>
            </a:r>
            <a:r>
              <a:rPr lang="nl-NL" dirty="0" smtClean="0"/>
              <a:t> =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k,B</a:t>
            </a:r>
            <a:r>
              <a:rPr lang="nl-NL" dirty="0" smtClean="0"/>
              <a:t>      of     </a:t>
            </a:r>
            <a:r>
              <a:rPr lang="el-GR" dirty="0" smtClean="0"/>
              <a:t>Δ</a:t>
            </a:r>
            <a:r>
              <a:rPr lang="nl-NL" i="1" dirty="0" smtClean="0"/>
              <a:t>E</a:t>
            </a:r>
            <a:r>
              <a:rPr lang="nl-NL" baseline="-25000" dirty="0" smtClean="0"/>
              <a:t>k</a:t>
            </a:r>
            <a:r>
              <a:rPr lang="nl-NL" dirty="0" smtClean="0"/>
              <a:t> = </a:t>
            </a:r>
            <a:r>
              <a:rPr lang="nl-NL" i="1" dirty="0" err="1" smtClean="0"/>
              <a:t>W</a:t>
            </a:r>
            <a:r>
              <a:rPr lang="nl-NL" baseline="-25000" dirty="0" err="1" smtClean="0"/>
              <a:t>som</a:t>
            </a:r>
            <a:endParaRPr lang="nl-NL" baseline="-25000" dirty="0"/>
          </a:p>
          <a:p>
            <a:endParaRPr lang="nl-NL" dirty="0"/>
          </a:p>
        </p:txBody>
      </p:sp>
      <p:pic>
        <p:nvPicPr>
          <p:cNvPr id="4" name="Afbeelding 3" descr="arbeid tota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2708920"/>
            <a:ext cx="650721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9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Vallende bal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7502624" cy="4389120"/>
          </a:xfrm>
        </p:spPr>
        <p:txBody>
          <a:bodyPr/>
          <a:lstStyle/>
          <a:p>
            <a:r>
              <a:rPr lang="nl-NL" dirty="0" smtClean="0"/>
              <a:t>het probleem met de vallende bal kun je ook oplossen op de tweede manier</a:t>
            </a:r>
          </a:p>
          <a:p>
            <a:endParaRPr lang="nl-NL" dirty="0"/>
          </a:p>
          <a:p>
            <a:r>
              <a:rPr lang="nl-NL" dirty="0" smtClean="0"/>
              <a:t>Welke kracht verricht arbeid?</a:t>
            </a:r>
          </a:p>
          <a:p>
            <a:r>
              <a:rPr lang="nl-NL" dirty="0" smtClean="0"/>
              <a:t>zwaartekracht: </a:t>
            </a:r>
            <a:r>
              <a:rPr lang="nl-NL" i="1" dirty="0" smtClean="0"/>
              <a:t>W</a:t>
            </a:r>
            <a:r>
              <a:rPr lang="nl-NL" dirty="0" smtClean="0"/>
              <a:t> = </a:t>
            </a:r>
            <a:r>
              <a:rPr lang="nl-NL" i="1" dirty="0" smtClean="0"/>
              <a:t>F</a:t>
            </a:r>
            <a:r>
              <a:rPr lang="nl-NL" i="1" dirty="0"/>
              <a:t> ∙ </a:t>
            </a:r>
            <a:r>
              <a:rPr lang="nl-NL" i="1" dirty="0" smtClean="0"/>
              <a:t>s</a:t>
            </a:r>
            <a:r>
              <a:rPr lang="nl-NL" dirty="0" smtClean="0"/>
              <a:t> = </a:t>
            </a:r>
            <a:r>
              <a:rPr lang="nl-NL" i="1" dirty="0" err="1" smtClean="0"/>
              <a:t>F</a:t>
            </a:r>
            <a:r>
              <a:rPr lang="nl-NL" baseline="-25000" dirty="0" err="1" smtClean="0"/>
              <a:t>z</a:t>
            </a:r>
            <a:r>
              <a:rPr lang="nl-NL" dirty="0" smtClean="0"/>
              <a:t> </a:t>
            </a:r>
            <a:r>
              <a:rPr lang="nl-NL" i="1" dirty="0"/>
              <a:t>∙ </a:t>
            </a:r>
            <a:r>
              <a:rPr lang="nl-NL" i="1" dirty="0" smtClean="0"/>
              <a:t>h</a:t>
            </a:r>
            <a:r>
              <a:rPr lang="nl-NL" dirty="0" smtClean="0"/>
              <a:t> = </a:t>
            </a:r>
            <a:r>
              <a:rPr lang="nl-NL" i="1" dirty="0" smtClean="0"/>
              <a:t>m ∙ g </a:t>
            </a:r>
            <a:r>
              <a:rPr lang="nl-NL" i="1" dirty="0"/>
              <a:t>∙ </a:t>
            </a:r>
            <a:r>
              <a:rPr lang="nl-NL" i="1" dirty="0" smtClean="0"/>
              <a:t>h</a:t>
            </a:r>
          </a:p>
          <a:p>
            <a:endParaRPr lang="nl-NL" dirty="0"/>
          </a:p>
          <a:p>
            <a:r>
              <a:rPr lang="nl-NL" i="1" dirty="0" err="1"/>
              <a:t>E</a:t>
            </a:r>
            <a:r>
              <a:rPr lang="nl-NL" baseline="-25000" dirty="0" err="1"/>
              <a:t>k,A</a:t>
            </a:r>
            <a:r>
              <a:rPr lang="nl-NL" dirty="0"/>
              <a:t> + </a:t>
            </a:r>
            <a:r>
              <a:rPr lang="nl-NL" i="1" dirty="0" err="1"/>
              <a:t>W</a:t>
            </a:r>
            <a:r>
              <a:rPr lang="nl-NL" baseline="-25000" dirty="0" err="1"/>
              <a:t>som</a:t>
            </a:r>
            <a:r>
              <a:rPr lang="nl-NL" dirty="0"/>
              <a:t> =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k,B</a:t>
            </a:r>
            <a:r>
              <a:rPr lang="nl-NL" baseline="30000" dirty="0" smtClean="0"/>
              <a:t>    </a:t>
            </a:r>
            <a:r>
              <a:rPr lang="nl-NL" dirty="0" smtClean="0"/>
              <a:t>  </a:t>
            </a:r>
            <a:r>
              <a:rPr lang="nl-NL" dirty="0" smtClean="0">
                <a:sym typeface="Wingdings" panose="05000000000000000000" pitchFamily="2" charset="2"/>
              </a:rPr>
              <a:t>  0 + </a:t>
            </a:r>
            <a:r>
              <a:rPr lang="nl-NL" i="1" strike="sngStrike" dirty="0" smtClean="0">
                <a:sym typeface="Wingdings" panose="05000000000000000000" pitchFamily="2" charset="2"/>
              </a:rPr>
              <a:t>m</a:t>
            </a:r>
            <a:r>
              <a:rPr lang="nl-NL" i="1" dirty="0"/>
              <a:t> ∙ </a:t>
            </a:r>
            <a:r>
              <a:rPr lang="nl-NL" i="1" dirty="0" smtClean="0">
                <a:sym typeface="Wingdings" panose="05000000000000000000" pitchFamily="2" charset="2"/>
              </a:rPr>
              <a:t>g</a:t>
            </a:r>
            <a:r>
              <a:rPr lang="nl-NL" i="1" dirty="0"/>
              <a:t> ∙ </a:t>
            </a:r>
            <a:r>
              <a:rPr lang="nl-NL" i="1" dirty="0" smtClean="0">
                <a:sym typeface="Wingdings" panose="05000000000000000000" pitchFamily="2" charset="2"/>
              </a:rPr>
              <a:t>h</a:t>
            </a:r>
            <a:r>
              <a:rPr lang="nl-NL" dirty="0" smtClean="0">
                <a:sym typeface="Wingdings" panose="05000000000000000000" pitchFamily="2" charset="2"/>
              </a:rPr>
              <a:t> = ½ </a:t>
            </a:r>
            <a:r>
              <a:rPr lang="nl-NL" i="1" strike="sngStrike" dirty="0" smtClean="0">
                <a:sym typeface="Wingdings" panose="05000000000000000000" pitchFamily="2" charset="2"/>
              </a:rPr>
              <a:t>m</a:t>
            </a:r>
            <a:r>
              <a:rPr lang="nl-NL" i="1" dirty="0"/>
              <a:t> ∙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i="1" dirty="0" smtClean="0">
                <a:sym typeface="Wingdings" panose="05000000000000000000" pitchFamily="2" charset="2"/>
              </a:rPr>
              <a:t>v</a:t>
            </a:r>
            <a:r>
              <a:rPr lang="nl-NL" baseline="-25000" dirty="0" smtClean="0">
                <a:sym typeface="Wingdings" panose="05000000000000000000" pitchFamily="2" charset="2"/>
              </a:rPr>
              <a:t>B</a:t>
            </a:r>
            <a:r>
              <a:rPr lang="nl-NL" baseline="30000" dirty="0" smtClean="0">
                <a:sym typeface="Wingdings" panose="05000000000000000000" pitchFamily="2" charset="2"/>
              </a:rPr>
              <a:t>2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5" descr="b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2060848"/>
            <a:ext cx="25463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35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Energie is een abstract begrip; je kunt energie niet zien of voelen</a:t>
            </a:r>
          </a:p>
          <a:p>
            <a:endParaRPr lang="nl-NL" dirty="0"/>
          </a:p>
          <a:p>
            <a:r>
              <a:rPr lang="nl-NL" dirty="0" smtClean="0"/>
              <a:t>Vormen van energie zijn:</a:t>
            </a:r>
          </a:p>
          <a:p>
            <a:pPr lvl="1"/>
            <a:r>
              <a:rPr lang="nl-NL" dirty="0" smtClean="0"/>
              <a:t>chemische energie (voedsel, brandstoffen)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ch</a:t>
            </a:r>
            <a:endParaRPr lang="nl-NL" baseline="-25000" dirty="0" smtClean="0"/>
          </a:p>
          <a:p>
            <a:pPr lvl="1"/>
            <a:r>
              <a:rPr lang="nl-NL" dirty="0" smtClean="0"/>
              <a:t>veerenergie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v</a:t>
            </a:r>
            <a:endParaRPr lang="nl-NL" baseline="-25000" dirty="0" smtClean="0"/>
          </a:p>
          <a:p>
            <a:pPr lvl="1"/>
            <a:r>
              <a:rPr lang="nl-NL" dirty="0" smtClean="0"/>
              <a:t>bewegingsenergie of kinetische energie </a:t>
            </a:r>
            <a:r>
              <a:rPr lang="nl-NL" i="1" dirty="0" smtClean="0"/>
              <a:t>E</a:t>
            </a:r>
            <a:r>
              <a:rPr lang="nl-NL" baseline="-25000" dirty="0" smtClean="0"/>
              <a:t>k</a:t>
            </a:r>
          </a:p>
          <a:p>
            <a:pPr lvl="1"/>
            <a:r>
              <a:rPr lang="nl-NL" dirty="0" smtClean="0"/>
              <a:t>stralingsenergie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str</a:t>
            </a:r>
            <a:endParaRPr lang="nl-NL" dirty="0" smtClean="0"/>
          </a:p>
          <a:p>
            <a:pPr lvl="1"/>
            <a:r>
              <a:rPr lang="nl-NL" dirty="0" smtClean="0"/>
              <a:t>warmte </a:t>
            </a:r>
            <a:r>
              <a:rPr lang="nl-NL" i="1" dirty="0" smtClean="0"/>
              <a:t>Q</a:t>
            </a:r>
          </a:p>
          <a:p>
            <a:pPr lvl="1"/>
            <a:r>
              <a:rPr lang="nl-NL" dirty="0" smtClean="0"/>
              <a:t>zwaarte-energie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z</a:t>
            </a:r>
            <a:endParaRPr lang="nl-NL" baseline="-25000" dirty="0" smtClean="0"/>
          </a:p>
          <a:p>
            <a:pPr lvl="1"/>
            <a:endParaRPr lang="nl-NL" baseline="-25000" dirty="0" smtClean="0"/>
          </a:p>
          <a:p>
            <a:r>
              <a:rPr lang="nl-NL" dirty="0" smtClean="0"/>
              <a:t>Als je energie hebt, kun je arbeid </a:t>
            </a:r>
            <a:r>
              <a:rPr lang="nl-NL" i="1" dirty="0" smtClean="0"/>
              <a:t>W</a:t>
            </a:r>
            <a:r>
              <a:rPr lang="nl-NL" dirty="0" smtClean="0"/>
              <a:t> verrichten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9540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maken 25 t/m 36 (2 weken de tijd</a:t>
            </a:r>
            <a:r>
              <a:rPr lang="nl-NL" dirty="0" smtClean="0"/>
              <a:t>)</a:t>
            </a:r>
          </a:p>
          <a:p>
            <a:r>
              <a:rPr lang="nl-NL" dirty="0"/>
              <a:t>De uitwerkingen van 33b en 33c zijn fout. </a:t>
            </a:r>
            <a:r>
              <a:rPr lang="nl-NL"/>
              <a:t>Zie je wat er mis is?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02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 door verbranding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 smtClean="0"/>
                  <a:t>Bij verbranding wordt chemische energie omgezet in warmte</a:t>
                </a:r>
              </a:p>
              <a:p>
                <a:r>
                  <a:rPr lang="nl-NL" dirty="0" smtClean="0"/>
                  <a:t>De energie die per m</a:t>
                </a:r>
                <a:r>
                  <a:rPr lang="nl-NL" baseline="30000" dirty="0" smtClean="0"/>
                  <a:t>3</a:t>
                </a:r>
                <a:r>
                  <a:rPr lang="nl-NL" dirty="0" smtClean="0"/>
                  <a:t> of kg vrijkomt noem je:</a:t>
                </a:r>
              </a:p>
              <a:p>
                <a:pPr lvl="1"/>
                <a:r>
                  <a:rPr lang="nl-NL" dirty="0" smtClean="0"/>
                  <a:t>stookwaarde bij brandstof (benzine, gas, …)</a:t>
                </a:r>
              </a:p>
              <a:p>
                <a:pPr lvl="1"/>
                <a:r>
                  <a:rPr lang="nl-NL" dirty="0" smtClean="0"/>
                  <a:t>voedingswaarde bij voedsel</a:t>
                </a:r>
              </a:p>
              <a:p>
                <a:pPr lvl="1"/>
                <a:endParaRPr lang="nl-NL" dirty="0"/>
              </a:p>
              <a:p>
                <a:r>
                  <a:rPr lang="nl-NL" dirty="0" smtClean="0"/>
                  <a:t>formule:</a:t>
                </a:r>
              </a:p>
              <a:p>
                <a:pPr marL="717550" indent="0" defTabSz="896938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nl-NL" b="0" i="1" dirty="0" smtClean="0">
                  <a:latin typeface="Cambria Math" panose="02040503050406030204" pitchFamily="18" charset="0"/>
                </a:endParaRPr>
              </a:p>
              <a:p>
                <a:endParaRPr lang="nl-NL" dirty="0" smtClean="0"/>
              </a:p>
              <a:p>
                <a:r>
                  <a:rPr lang="nl-NL" dirty="0" smtClean="0"/>
                  <a:t>met </a:t>
                </a:r>
                <a:r>
                  <a:rPr lang="nl-NL" i="1" dirty="0"/>
                  <a:t>r</a:t>
                </a:r>
                <a:r>
                  <a:rPr lang="nl-NL" dirty="0"/>
                  <a:t> de stookwaarde</a:t>
                </a: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25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2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maken 45, 46, 49, 51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071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Vermogen </a:t>
            </a:r>
            <a:r>
              <a:rPr lang="nl-NL" i="1" dirty="0" smtClean="0"/>
              <a:t>P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/>
                  <a:t>V</a:t>
                </a:r>
                <a:r>
                  <a:rPr lang="nl-NL" dirty="0" smtClean="0"/>
                  <a:t>ermogen </a:t>
                </a:r>
                <a:r>
                  <a:rPr lang="nl-NL" i="1" dirty="0" smtClean="0"/>
                  <a:t>P</a:t>
                </a:r>
                <a:r>
                  <a:rPr lang="nl-NL" dirty="0" smtClean="0"/>
                  <a:t> is de hoeveelheid arbeid die je per seconde verricht</a:t>
                </a:r>
              </a:p>
              <a:p>
                <a:endParaRPr lang="nl-NL" dirty="0"/>
              </a:p>
              <a:p>
                <a:pPr marL="717550" indent="-71755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nl-NL" b="0" dirty="0" smtClean="0"/>
              </a:p>
              <a:p>
                <a:pPr marL="0" indent="0">
                  <a:buNone/>
                </a:pPr>
                <a:endParaRPr lang="nl-NL" dirty="0" smtClean="0"/>
              </a:p>
              <a:p>
                <a:r>
                  <a:rPr lang="nl-NL" dirty="0" smtClean="0"/>
                  <a:t>De eenheid van vermogen is watt (W)</a:t>
                </a: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25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751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Vermogen bij </a:t>
            </a:r>
            <a:r>
              <a:rPr lang="nl-NL" i="1" dirty="0" smtClean="0"/>
              <a:t>constante</a:t>
            </a:r>
            <a:r>
              <a:rPr lang="nl-NL" dirty="0" smtClean="0"/>
              <a:t> snelheid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 smtClean="0"/>
                  <a:t>bij constante snelheid geldt:</a:t>
                </a:r>
                <a:r>
                  <a:rPr lang="nl-NL" i="1" dirty="0" smtClean="0"/>
                  <a:t> s = v ∙ t</a:t>
                </a:r>
                <a:endParaRPr lang="nl-NL" i="1" dirty="0"/>
              </a:p>
              <a:p>
                <a:endParaRPr lang="nl-NL" i="1" dirty="0" smtClean="0"/>
              </a:p>
              <a:p>
                <a:r>
                  <a:rPr lang="nl-NL" dirty="0" smtClean="0"/>
                  <a:t>en voor de geleverde arbeid: </a:t>
                </a:r>
                <a:r>
                  <a:rPr lang="nl-NL" i="1" dirty="0" smtClean="0"/>
                  <a:t>W</a:t>
                </a:r>
                <a:r>
                  <a:rPr lang="nl-NL" dirty="0" smtClean="0"/>
                  <a:t> = </a:t>
                </a:r>
                <a:r>
                  <a:rPr lang="nl-NL" i="1" dirty="0" smtClean="0"/>
                  <a:t>F</a:t>
                </a:r>
                <a:r>
                  <a:rPr lang="nl-NL" i="1" dirty="0"/>
                  <a:t> ∙ </a:t>
                </a:r>
                <a:r>
                  <a:rPr lang="nl-NL" i="1" dirty="0" smtClean="0"/>
                  <a:t>s = F</a:t>
                </a:r>
                <a:r>
                  <a:rPr lang="nl-NL" i="1" dirty="0"/>
                  <a:t> ∙ </a:t>
                </a:r>
                <a:r>
                  <a:rPr lang="nl-NL" i="1" dirty="0" smtClean="0"/>
                  <a:t>v</a:t>
                </a:r>
                <a:r>
                  <a:rPr lang="nl-NL" i="1" dirty="0"/>
                  <a:t> ∙ </a:t>
                </a:r>
                <a:r>
                  <a:rPr lang="nl-NL" i="1" dirty="0" smtClean="0"/>
                  <a:t>t</a:t>
                </a:r>
                <a:endParaRPr lang="nl-NL" i="1" dirty="0"/>
              </a:p>
              <a:p>
                <a:endParaRPr lang="nl-NL" i="1" dirty="0" smtClean="0"/>
              </a:p>
              <a:p>
                <a:r>
                  <a:rPr lang="nl-NL" dirty="0" smtClean="0"/>
                  <a:t>en ten slotte voor het geleverde vermogen: </a:t>
                </a:r>
              </a:p>
              <a:p>
                <a:endParaRPr lang="nl-NL" dirty="0"/>
              </a:p>
              <a:p>
                <a:pPr marL="98583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nl-NL" b="0" i="1" strike="sngStrike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nl-NL" b="0" i="1" strike="sngStrike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nl-NL" b="0" dirty="0" smtClean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25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7748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Rendement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 smtClean="0"/>
                  <a:t>Energie gaat niet verloren</a:t>
                </a:r>
              </a:p>
              <a:p>
                <a:r>
                  <a:rPr lang="nl-NL" dirty="0" smtClean="0"/>
                  <a:t>…maar bij elke energie omzetting wordt een deel omgezet in “nuttige” energie en een deel in “niet nuttige” energie (meestal warmte)</a:t>
                </a:r>
              </a:p>
              <a:p>
                <a:endParaRPr lang="nl-NL" dirty="0"/>
              </a:p>
              <a:p>
                <a:r>
                  <a:rPr lang="nl-NL" dirty="0" smtClean="0"/>
                  <a:t>Met rendement </a:t>
                </a:r>
                <a:r>
                  <a:rPr lang="el-GR" i="1" dirty="0" smtClean="0"/>
                  <a:t>η</a:t>
                </a:r>
                <a:r>
                  <a:rPr lang="nl-NL" dirty="0" smtClean="0"/>
                  <a:t> (</a:t>
                </a:r>
                <a:r>
                  <a:rPr lang="nl-NL" dirty="0" err="1" smtClean="0"/>
                  <a:t>eta</a:t>
                </a:r>
                <a:r>
                  <a:rPr lang="nl-NL" dirty="0" smtClean="0"/>
                  <a:t>) geef je aan welk deel wordt omgezet in nuttige energie</a:t>
                </a:r>
              </a:p>
              <a:p>
                <a:r>
                  <a:rPr lang="nl-NL" dirty="0" smtClean="0"/>
                  <a:t>In formule:</a:t>
                </a:r>
              </a:p>
              <a:p>
                <a:pPr marL="89693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𝑛𝑢𝑡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𝑛𝑢𝑡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l-NL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25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1019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maken 54, 56, 58, 60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15122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Video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Natuurkunde voor de 2</a:t>
            </a:r>
            <a:r>
              <a:rPr lang="nl-NL" baseline="30000" dirty="0" smtClean="0"/>
              <a:t>de</a:t>
            </a:r>
            <a:r>
              <a:rPr lang="nl-NL" dirty="0" smtClean="0"/>
              <a:t> fase</a:t>
            </a:r>
            <a:r>
              <a:rPr lang="nl-NL" smtClean="0"/>
              <a:t>: energie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375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 </a:t>
            </a:r>
            <a:r>
              <a:rPr lang="nl-NL" i="1" dirty="0" smtClean="0"/>
              <a:t>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Door arbeid te verrichten voeg je energie toe (positieve arbeid) of neem je energie op (negatieve arbeid) van een voorwerp/systeem</a:t>
            </a:r>
          </a:p>
          <a:p>
            <a:endParaRPr lang="nl-NL" dirty="0"/>
          </a:p>
          <a:p>
            <a:r>
              <a:rPr lang="nl-NL" dirty="0" smtClean="0"/>
              <a:t>Arbeid verricht je door een kracht uit te oefenen:</a:t>
            </a:r>
          </a:p>
          <a:p>
            <a:pPr lvl="1"/>
            <a:r>
              <a:rPr lang="nl-NL" dirty="0" smtClean="0"/>
              <a:t>kracht in de richting van de verplaatsing (positief)</a:t>
            </a:r>
          </a:p>
          <a:p>
            <a:pPr lvl="1"/>
            <a:r>
              <a:rPr lang="nl-NL" dirty="0" smtClean="0"/>
              <a:t>kracht in de tegenovergestelde richting (negatief)</a:t>
            </a:r>
          </a:p>
          <a:p>
            <a:pPr lvl="1"/>
            <a:endParaRPr lang="nl-NL" dirty="0"/>
          </a:p>
          <a:p>
            <a:r>
              <a:rPr lang="nl-NL" dirty="0" smtClean="0"/>
              <a:t>Als de kracht constant is geldt:</a:t>
            </a:r>
          </a:p>
          <a:p>
            <a:pPr lvl="1"/>
            <a:r>
              <a:rPr lang="nl-NL" i="1" dirty="0" smtClean="0"/>
              <a:t>W = F ∙ s</a:t>
            </a:r>
            <a:endParaRPr lang="nl-NL" i="1" dirty="0"/>
          </a:p>
          <a:p>
            <a:pPr lvl="1"/>
            <a:endParaRPr lang="nl-NL" dirty="0"/>
          </a:p>
        </p:txBody>
      </p:sp>
      <p:grpSp>
        <p:nvGrpSpPr>
          <p:cNvPr id="4" name="Groep 3"/>
          <p:cNvGrpSpPr/>
          <p:nvPr/>
        </p:nvGrpSpPr>
        <p:grpSpPr>
          <a:xfrm>
            <a:off x="8904312" y="3284984"/>
            <a:ext cx="2053479" cy="724000"/>
            <a:chOff x="2746377" y="2034718"/>
            <a:chExt cx="2435224" cy="894146"/>
          </a:xfrm>
        </p:grpSpPr>
        <p:pic>
          <p:nvPicPr>
            <p:cNvPr id="5" name="Picture 2" descr="http://sweetclipart.com/multisite/sweetclipart/files/car_sedan_re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46377" y="2034718"/>
              <a:ext cx="2435224" cy="894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Rechte verbindingslijn met pijl 5"/>
            <p:cNvCxnSpPr>
              <a:stCxn id="5" idx="3"/>
            </p:cNvCxnSpPr>
            <p:nvPr/>
          </p:nvCxnSpPr>
          <p:spPr>
            <a:xfrm>
              <a:off x="2746377" y="2481791"/>
              <a:ext cx="2032452" cy="1103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kstvak 6"/>
            <p:cNvSpPr txBox="1"/>
            <p:nvPr/>
          </p:nvSpPr>
          <p:spPr>
            <a:xfrm>
              <a:off x="4778829" y="2045756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F</a:t>
              </a:r>
              <a:endParaRPr lang="nl-NL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5679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0.4026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3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Mechanische 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Mechanische energie zijn energie vormen die te maken hebben met kracht en beweging. De belangrijkste zijn:</a:t>
            </a:r>
          </a:p>
          <a:p>
            <a:pPr lvl="1"/>
            <a:r>
              <a:rPr lang="nl-NL" dirty="0" smtClean="0"/>
              <a:t>bewegingsenergie of kinetische energie</a:t>
            </a:r>
          </a:p>
          <a:p>
            <a:pPr lvl="1"/>
            <a:r>
              <a:rPr lang="nl-NL" dirty="0" smtClean="0"/>
              <a:t>zwaarte-energie</a:t>
            </a:r>
          </a:p>
          <a:p>
            <a:pPr lvl="1"/>
            <a:r>
              <a:rPr lang="nl-NL" dirty="0" smtClean="0"/>
              <a:t>veerenergie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891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 van behoud van 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Energie kun je niet maken of vernietigen; wel omzetten van één vorm in een andere vorm</a:t>
            </a:r>
          </a:p>
          <a:p>
            <a:endParaRPr lang="nl-NL" dirty="0"/>
          </a:p>
          <a:p>
            <a:r>
              <a:rPr lang="nl-NL" dirty="0" smtClean="0"/>
              <a:t>Apparaten zetten energie om in andere vormen; liefst in nuttig vormen, maar ook ongewenste vormen (vaak warmte)</a:t>
            </a:r>
          </a:p>
          <a:p>
            <a:endParaRPr lang="nl-NL" dirty="0"/>
          </a:p>
          <a:p>
            <a:r>
              <a:rPr lang="nl-NL" i="1" dirty="0" smtClean="0"/>
              <a:t>voorbeeld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Een automotor zet chemische energie uit de brandstof om in bewegingsenergie (nuttig) en warmte (ongewenst)</a:t>
            </a:r>
            <a:endParaRPr lang="nl-NL" dirty="0"/>
          </a:p>
        </p:txBody>
      </p:sp>
      <p:pic>
        <p:nvPicPr>
          <p:cNvPr id="1026" name="Picture 2" descr="http://www.arabamoto.com/var/albums/VOLKSWAGEN/2011-Volkswagen-Jetta-photo-gallery/2011_Volkswagen_Jetta_S_engine_auto_motor_new_engine_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84" y="4612792"/>
            <a:ext cx="239981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25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 opwekken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6710536" cy="4389120"/>
          </a:xfrm>
        </p:spPr>
        <p:txBody>
          <a:bodyPr/>
          <a:lstStyle/>
          <a:p>
            <a:r>
              <a:rPr lang="nl-NL" dirty="0" smtClean="0"/>
              <a:t>Volgens </a:t>
            </a:r>
            <a:r>
              <a:rPr lang="nl-NL" i="1" dirty="0" smtClean="0"/>
              <a:t>de wet van behoud van energie </a:t>
            </a:r>
            <a:r>
              <a:rPr lang="nl-NL" dirty="0" smtClean="0"/>
              <a:t>is dit een foute term</a:t>
            </a:r>
          </a:p>
          <a:p>
            <a:endParaRPr lang="nl-NL" dirty="0"/>
          </a:p>
          <a:p>
            <a:r>
              <a:rPr lang="nl-NL" dirty="0" smtClean="0"/>
              <a:t>Een windmolen zet bewegingsenergie van de wind om in bewegingsenergie van de wieken. De dynamo/generator zet de bewegingsenergie van de wieken om in elektrische energie</a:t>
            </a:r>
          </a:p>
          <a:p>
            <a:endParaRPr lang="nl-NL" dirty="0"/>
          </a:p>
        </p:txBody>
      </p:sp>
      <p:pic>
        <p:nvPicPr>
          <p:cNvPr id="1026" name="Picture 2" descr="https://www.energievergelijken.nl/images/windmole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1124744"/>
            <a:ext cx="2988097" cy="234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appynews.nl/wp-content/uploads/2009/05/zonnetor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4293096"/>
            <a:ext cx="4099619" cy="148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32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maken 4, 6, 8, 10, 11, 12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79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Mechanische energiesoorten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zwaarte-energie of hoogte-energie</a:t>
            </a:r>
          </a:p>
          <a:p>
            <a:r>
              <a:rPr lang="nl-NL" dirty="0" smtClean="0"/>
              <a:t>kinetische energie 0f bewegingsenergie</a:t>
            </a:r>
          </a:p>
          <a:p>
            <a:r>
              <a:rPr lang="nl-NL" dirty="0" smtClean="0"/>
              <a:t>veerenergie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69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zwaarte-energie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9302824" cy="4389120"/>
          </a:xfrm>
        </p:spPr>
        <p:txBody>
          <a:bodyPr/>
          <a:lstStyle/>
          <a:p>
            <a:r>
              <a:rPr lang="nl-NL" dirty="0" smtClean="0"/>
              <a:t>Zwaarte-energie is de energie die een voorwerp heeft doordat het zich op een bepaalde hoogte </a:t>
            </a:r>
            <a:r>
              <a:rPr lang="nl-NL" i="1" dirty="0" smtClean="0"/>
              <a:t>h</a:t>
            </a:r>
            <a:r>
              <a:rPr lang="nl-NL" dirty="0" smtClean="0"/>
              <a:t> bevindt. Door het bijvoorbeeld van die hoogte naar beneden te vallen kan het arbeid verrichten</a:t>
            </a:r>
          </a:p>
          <a:p>
            <a:r>
              <a:rPr lang="nl-NL" dirty="0" smtClean="0"/>
              <a:t>Zwaarte-energie is ook de arbeid die </a:t>
            </a:r>
            <a:r>
              <a:rPr lang="nl-NL" i="1" dirty="0" smtClean="0"/>
              <a:t>ik</a:t>
            </a:r>
            <a:r>
              <a:rPr lang="nl-NL" dirty="0" smtClean="0"/>
              <a:t> moet leveren om het voorwerp naar die hoogte te tillen.</a:t>
            </a:r>
          </a:p>
          <a:p>
            <a:endParaRPr lang="nl-NL" dirty="0"/>
          </a:p>
          <a:p>
            <a:r>
              <a:rPr lang="nl-NL" dirty="0" smtClean="0"/>
              <a:t>Om een voorwerp op te tillen heb je aan kracht minstens de zwaartekracht  </a:t>
            </a:r>
            <a:r>
              <a:rPr lang="nl-NL" i="1" dirty="0" err="1" smtClean="0"/>
              <a:t>F</a:t>
            </a:r>
            <a:r>
              <a:rPr lang="nl-NL" baseline="-25000" dirty="0" err="1" smtClean="0"/>
              <a:t>z</a:t>
            </a:r>
            <a:r>
              <a:rPr lang="nl-NL" dirty="0" smtClean="0"/>
              <a:t> = </a:t>
            </a:r>
            <a:r>
              <a:rPr lang="nl-NL" i="1" dirty="0" smtClean="0"/>
              <a:t>m ∙ g</a:t>
            </a:r>
            <a:r>
              <a:rPr lang="nl-NL" dirty="0" smtClean="0"/>
              <a:t> nodig</a:t>
            </a:r>
          </a:p>
          <a:p>
            <a:r>
              <a:rPr lang="nl-NL" dirty="0" smtClean="0"/>
              <a:t>en de arbeid </a:t>
            </a:r>
            <a:r>
              <a:rPr lang="nl-NL" i="1" dirty="0" smtClean="0"/>
              <a:t>W</a:t>
            </a:r>
            <a:r>
              <a:rPr lang="nl-NL" dirty="0" smtClean="0"/>
              <a:t> = </a:t>
            </a:r>
            <a:r>
              <a:rPr lang="nl-NL" i="1" dirty="0" smtClean="0"/>
              <a:t>F</a:t>
            </a:r>
            <a:r>
              <a:rPr lang="nl-NL" i="1" dirty="0"/>
              <a:t> ∙ </a:t>
            </a:r>
            <a:r>
              <a:rPr lang="nl-NL" i="1" dirty="0" smtClean="0"/>
              <a:t>s</a:t>
            </a:r>
            <a:r>
              <a:rPr lang="nl-NL" dirty="0" smtClean="0"/>
              <a:t> =</a:t>
            </a:r>
            <a:r>
              <a:rPr lang="nl-NL" i="1" dirty="0" smtClean="0"/>
              <a:t> m</a:t>
            </a:r>
            <a:r>
              <a:rPr lang="nl-NL" i="1" dirty="0"/>
              <a:t> ∙ </a:t>
            </a:r>
            <a:r>
              <a:rPr lang="nl-NL" i="1" dirty="0" smtClean="0"/>
              <a:t>g</a:t>
            </a:r>
            <a:r>
              <a:rPr lang="nl-NL" i="1" dirty="0"/>
              <a:t> ∙ </a:t>
            </a:r>
            <a:r>
              <a:rPr lang="nl-NL" i="1" dirty="0" smtClean="0"/>
              <a:t>h = </a:t>
            </a:r>
            <a:r>
              <a:rPr lang="nl-NL" i="1" dirty="0" err="1" smtClean="0"/>
              <a:t>E</a:t>
            </a:r>
            <a:r>
              <a:rPr lang="nl-NL" baseline="-25000" dirty="0" err="1" smtClean="0"/>
              <a:t>z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59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1690</TotalTime>
  <Words>1021</Words>
  <Application>Microsoft Office PowerPoint</Application>
  <PresentationFormat>Breedbeeld</PresentationFormat>
  <Paragraphs>157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3" baseType="lpstr">
      <vt:lpstr>Calibri</vt:lpstr>
      <vt:lpstr>Cambria Math</vt:lpstr>
      <vt:lpstr>Constantia</vt:lpstr>
      <vt:lpstr>Wingdings</vt:lpstr>
      <vt:lpstr>Wingdings 2</vt:lpstr>
      <vt:lpstr>Stroom</vt:lpstr>
      <vt:lpstr>Energie en beweging</vt:lpstr>
      <vt:lpstr>Energie</vt:lpstr>
      <vt:lpstr>Arbeid W</vt:lpstr>
      <vt:lpstr>Mechanische energie</vt:lpstr>
      <vt:lpstr>Wet van behoud van energie</vt:lpstr>
      <vt:lpstr>Energie opwekken</vt:lpstr>
      <vt:lpstr>Huiswerk</vt:lpstr>
      <vt:lpstr>Mechanische energiesoorten</vt:lpstr>
      <vt:lpstr>zwaarte-energie Ez</vt:lpstr>
      <vt:lpstr>Ez = 0</vt:lpstr>
      <vt:lpstr>bewegingsenergie of kinetische energie Ek</vt:lpstr>
      <vt:lpstr>Formule</vt:lpstr>
      <vt:lpstr>Veerenergie Ev</vt:lpstr>
      <vt:lpstr>Algemeen</vt:lpstr>
      <vt:lpstr>Huiswerk</vt:lpstr>
      <vt:lpstr>Toepassen</vt:lpstr>
      <vt:lpstr>Situatie 1: geen externe krachten</vt:lpstr>
      <vt:lpstr>situatie 2: wel externe krachten</vt:lpstr>
      <vt:lpstr>Vallende bal</vt:lpstr>
      <vt:lpstr>Huiswerk</vt:lpstr>
      <vt:lpstr>Energie door verbranding</vt:lpstr>
      <vt:lpstr>Huiswerk</vt:lpstr>
      <vt:lpstr>Vermogen P</vt:lpstr>
      <vt:lpstr>Vermogen bij constante snelheid</vt:lpstr>
      <vt:lpstr>Rendement</vt:lpstr>
      <vt:lpstr>Huiswerk</vt:lpstr>
      <vt:lpstr>Video</vt:lpstr>
    </vt:vector>
  </TitlesOfParts>
  <Company>DNC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Radioactiviteit</dc:title>
  <dc:creator>Kruise</dc:creator>
  <cp:lastModifiedBy>inus kruise</cp:lastModifiedBy>
  <cp:revision>142</cp:revision>
  <dcterms:created xsi:type="dcterms:W3CDTF">2011-05-08T10:07:44Z</dcterms:created>
  <dcterms:modified xsi:type="dcterms:W3CDTF">2017-04-19T08:00:13Z</dcterms:modified>
</cp:coreProperties>
</file>